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1015" r:id="rId3"/>
    <p:sldId id="1016" r:id="rId4"/>
    <p:sldId id="1076" r:id="rId5"/>
    <p:sldId id="1077" r:id="rId6"/>
    <p:sldId id="1080" r:id="rId7"/>
    <p:sldId id="1078" r:id="rId8"/>
    <p:sldId id="1079" r:id="rId9"/>
    <p:sldId id="836" r:id="rId10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CDCDDE"/>
    <a:srgbClr val="E8E8EF"/>
    <a:srgbClr val="EDEFE5"/>
    <a:srgbClr val="A0A0A8"/>
    <a:srgbClr val="6286F8"/>
    <a:srgbClr val="C8FCCE"/>
    <a:srgbClr val="A0E5FE"/>
    <a:srgbClr val="A4F2FA"/>
    <a:srgbClr val="1D01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6374" autoAdjust="0"/>
  </p:normalViewPr>
  <p:slideViewPr>
    <p:cSldViewPr>
      <p:cViewPr varScale="1">
        <p:scale>
          <a:sx n="82" d="100"/>
          <a:sy n="82" d="100"/>
        </p:scale>
        <p:origin x="132" y="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1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520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194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848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773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32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7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nsultant.ru/document/cons_doc_LAW_491974/b004fed0b70d0f223e4a81f8ad6cd92af90a7e3b/#dst100737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www.consultant.ru/document/cons_doc_LAW_371943/3d0cac60971a511280cbba229d9b6329c07731f7/#dst10027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nsultant.ru/document/cons_doc_LAW_491974/b004fed0b70d0f223e4a81f8ad6cd92af90a7e3b/#dst100736" TargetMode="External"/><Relationship Id="rId5" Type="http://schemas.openxmlformats.org/officeDocument/2006/relationships/hyperlink" Target="https://www.consultant.ru/document/cons_doc_LAW_371943/3d0cac60971a511280cbba229d9b6329c07731f7/#dst100271" TargetMode="External"/><Relationship Id="rId10" Type="http://schemas.openxmlformats.org/officeDocument/2006/relationships/hyperlink" Target="https://www.consultant.ru/document/cons_doc_LAW_491974/b004fed0b70d0f223e4a81f8ad6cd92af90a7e3b/#dst100738" TargetMode="External"/><Relationship Id="rId4" Type="http://schemas.openxmlformats.org/officeDocument/2006/relationships/hyperlink" Target="https://www.consultant.ru/document/cons_doc_LAW_496158/acee1230ecf5786bb90750e01b57bab742806962/#dst100006" TargetMode="External"/><Relationship Id="rId9" Type="http://schemas.openxmlformats.org/officeDocument/2006/relationships/hyperlink" Target="https://www.consultant.ru/document/cons_doc_LAW_371943/3d0cac60971a511280cbba229d9b6329c07731f7/#dst10027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suslugi.ru/hel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 особенностях разрешительной деятельности в 2025 году</a:t>
            </a:r>
            <a:endParaRPr kumimoji="1"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25" y="6203509"/>
            <a:ext cx="6391275" cy="393839"/>
          </a:xfrm>
        </p:spPr>
        <p:txBody>
          <a:bodyPr/>
          <a:lstStyle/>
          <a:p>
            <a:r>
              <a:rPr lang="ru-RU" sz="2000" dirty="0"/>
              <a:t>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C5CE0F-DBC2-43E7-BC2C-7FB3B25E125C}"/>
              </a:ext>
            </a:extLst>
          </p:cNvPr>
          <p:cNvSpPr txBox="1"/>
          <p:nvPr/>
        </p:nvSpPr>
        <p:spPr>
          <a:xfrm>
            <a:off x="2376829" y="5175835"/>
            <a:ext cx="4604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руководителя 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Идиятуллин Альфир Фангатович </a:t>
            </a:r>
            <a:endParaRPr lang="ru-RU" b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7" y="16180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29A7C4E1-D8B1-4671-8D7C-6B5087E43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50" y="1700808"/>
            <a:ext cx="8081100" cy="2985196"/>
          </a:xfrm>
        </p:spPr>
        <p:txBody>
          <a:bodyPr/>
          <a:lstStyle/>
          <a:p>
            <a:pPr indent="457200" algn="just">
              <a:defRPr/>
            </a:pPr>
            <a:r>
              <a:rPr lang="ru-RU" sz="2400" b="1" dirty="0">
                <a:latin typeface="Calibri" pitchFamily="34" charset="0"/>
                <a:cs typeface="Calibri" pitchFamily="34" charset="0"/>
              </a:rPr>
              <a:t>С 1 августа 2021 года на территории России проводится эксперимент по оптимизации и автоматизации процессов в сфере разрешительной деятельности через Единый портал государственных </a:t>
            </a:r>
            <a:r>
              <a:rPr lang="ru-RU" sz="2400" b="1">
                <a:latin typeface="Calibri" pitchFamily="34" charset="0"/>
                <a:cs typeface="Calibri" pitchFamily="34" charset="0"/>
              </a:rPr>
              <a:t>и муниципальных услуг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  <a:p>
            <a:pPr indent="457200" algn="just">
              <a:defRPr/>
            </a:pPr>
            <a:r>
              <a:rPr lang="ru-RU" sz="2400" b="1" dirty="0">
                <a:latin typeface="Calibri" pitchFamily="34" charset="0"/>
                <a:cs typeface="Calibri" pitchFamily="34" charset="0"/>
              </a:rPr>
              <a:t>Участниками эксперимента, осуществляющими полномочия по предоставлению разрешений в рамках установленной компетенции, являются: Ространснадзор, МЧС, Минздрав, Росздравнадзор, </a:t>
            </a:r>
            <a:r>
              <a:rPr lang="ru-RU" sz="2400" b="1" dirty="0" err="1">
                <a:latin typeface="Calibri" pitchFamily="34" charset="0"/>
                <a:cs typeface="Calibri" pitchFamily="34" charset="0"/>
              </a:rPr>
              <a:t>Росаккредитация</a:t>
            </a:r>
            <a:r>
              <a:rPr lang="ru-RU" sz="2400" b="1" dirty="0">
                <a:latin typeface="Calibri" pitchFamily="34" charset="0"/>
                <a:cs typeface="Calibri" pitchFamily="34" charset="0"/>
              </a:rPr>
              <a:t>, Ростехнадзор, ФНС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67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7" y="16180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24850B50-3733-453D-8D04-0AD49D0EEA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29947" y="1255822"/>
            <a:ext cx="8851307" cy="5478692"/>
          </a:xfr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2C86359-706C-4EC5-85F6-DB054B8B619B}"/>
              </a:ext>
            </a:extLst>
          </p:cNvPr>
          <p:cNvSpPr/>
          <p:nvPr/>
        </p:nvSpPr>
        <p:spPr>
          <a:xfrm>
            <a:off x="1415241" y="864220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Calibri" panose="020F0502020204030204" pitchFamily="34" charset="0"/>
                <a:cs typeface="Calibri" pitchFamily="34" charset="0"/>
              </a:rPr>
              <a:t>Доступные государственные услуги по ЕПГУ</a:t>
            </a:r>
          </a:p>
        </p:txBody>
      </p:sp>
    </p:spTree>
    <p:extLst>
      <p:ext uri="{BB962C8B-B14F-4D97-AF65-F5344CB8AC3E}">
        <p14:creationId xmlns:p14="http://schemas.microsoft.com/office/powerpoint/2010/main" val="137991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434793" y="1234927"/>
            <a:ext cx="83991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400" b="1" cap="all" dirty="0">
                <a:latin typeface="Calibri" panose="020F0502020204030204" pitchFamily="34" charset="0"/>
                <a:cs typeface="+mn-cs"/>
                <a:sym typeface="Calibri"/>
              </a:rPr>
              <a:t>Предоставление госуслуг по ЕПГУ </a:t>
            </a:r>
          </a:p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400" b="1" cap="all" dirty="0">
                <a:latin typeface="Calibri" panose="020F0502020204030204" pitchFamily="34" charset="0"/>
                <a:cs typeface="+mn-cs"/>
                <a:sym typeface="Calibri"/>
              </a:rPr>
              <a:t>в 2024 году в сравнении с 2023 годом</a:t>
            </a:r>
            <a:endParaRPr kumimoji="0" lang="ru-RU" sz="2400" i="0" u="none" strike="noStrike" kern="1200" cap="all" spc="0" normalizeH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/>
            </a:endParaRPr>
          </a:p>
        </p:txBody>
      </p:sp>
      <p:graphicFrame>
        <p:nvGraphicFramePr>
          <p:cNvPr id="11" name="Объект 3">
            <a:extLst>
              <a:ext uri="{FF2B5EF4-FFF2-40B4-BE49-F238E27FC236}">
                <a16:creationId xmlns:a16="http://schemas.microsoft.com/office/drawing/2014/main" id="{8BEBE4DC-AA61-4EE5-B458-66E56296CC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188556"/>
              </p:ext>
            </p:extLst>
          </p:nvPr>
        </p:nvGraphicFramePr>
        <p:xfrm>
          <a:off x="265740" y="2331227"/>
          <a:ext cx="8737302" cy="24517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3572">
                  <a:extLst>
                    <a:ext uri="{9D8B030D-6E8A-4147-A177-3AD203B41FA5}">
                      <a16:colId xmlns:a16="http://schemas.microsoft.com/office/drawing/2014/main" val="3853350176"/>
                    </a:ext>
                  </a:extLst>
                </a:gridCol>
                <a:gridCol w="1504746">
                  <a:extLst>
                    <a:ext uri="{9D8B030D-6E8A-4147-A177-3AD203B41FA5}">
                      <a16:colId xmlns:a16="http://schemas.microsoft.com/office/drawing/2014/main" val="3142089416"/>
                    </a:ext>
                  </a:extLst>
                </a:gridCol>
                <a:gridCol w="1504746">
                  <a:extLst>
                    <a:ext uri="{9D8B030D-6E8A-4147-A177-3AD203B41FA5}">
                      <a16:colId xmlns:a16="http://schemas.microsoft.com/office/drawing/2014/main" val="1994231703"/>
                    </a:ext>
                  </a:extLst>
                </a:gridCol>
                <a:gridCol w="1504746">
                  <a:extLst>
                    <a:ext uri="{9D8B030D-6E8A-4147-A177-3AD203B41FA5}">
                      <a16:colId xmlns:a16="http://schemas.microsoft.com/office/drawing/2014/main" val="2847592908"/>
                    </a:ext>
                  </a:extLst>
                </a:gridCol>
                <a:gridCol w="1504746">
                  <a:extLst>
                    <a:ext uri="{9D8B030D-6E8A-4147-A177-3AD203B41FA5}">
                      <a16:colId xmlns:a16="http://schemas.microsoft.com/office/drawing/2014/main" val="2676943843"/>
                    </a:ext>
                  </a:extLst>
                </a:gridCol>
                <a:gridCol w="1504746">
                  <a:extLst>
                    <a:ext uri="{9D8B030D-6E8A-4147-A177-3AD203B41FA5}">
                      <a16:colId xmlns:a16="http://schemas.microsoft.com/office/drawing/2014/main" val="3805278881"/>
                    </a:ext>
                  </a:extLst>
                </a:gridCol>
              </a:tblGrid>
              <a:tr h="859019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 2023</a:t>
                      </a:r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 2024</a:t>
                      </a:r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36651"/>
                  </a:ext>
                </a:extLst>
              </a:tr>
              <a:tr h="59276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364311"/>
                  </a:ext>
                </a:extLst>
              </a:tr>
              <a:tr h="100000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60276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61917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39404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1154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09403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0C0ED8B-49E1-4157-A8AD-31C85F0F8CEF}"/>
              </a:ext>
            </a:extLst>
          </p:cNvPr>
          <p:cNvSpPr txBox="1"/>
          <p:nvPr/>
        </p:nvSpPr>
        <p:spPr>
          <a:xfrm>
            <a:off x="197768" y="877065"/>
            <a:ext cx="87484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01.01.2025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размера государственной пошлины по аттестации </a:t>
            </a:r>
            <a:endParaRPr lang="ru-RU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C72A98-48F7-4D1B-A8D8-DD571FB98C88}"/>
              </a:ext>
            </a:extLst>
          </p:cNvPr>
          <p:cNvSpPr txBox="1"/>
          <p:nvPr/>
        </p:nvSpPr>
        <p:spPr>
          <a:xfrm>
            <a:off x="197768" y="1451090"/>
            <a:ext cx="8748464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НК РФ Статья 333.33. </a:t>
            </a:r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государственной пошлины за государственную регистрацию, а также за совершение прочих юридически значимых действий</a:t>
            </a:r>
          </a:p>
          <a:p>
            <a:pPr algn="just"/>
            <a:endParaRPr lang="ru-RU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пошлина уплачивается в следующих </a:t>
            </a:r>
            <a:r>
              <a:rPr lang="ru-RU" b="0" i="0" u="sng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размерах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342900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72) за следующие действия, совершаемые уполномоченными органами при проведении аттестации в случаях, если такая аттестация предусмотрена законодательством Российской Федерации: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выдачу аттестата, свидетельства либо иного документа, подтверждающего уровень квалификации, -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 рублей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0" i="0" dirty="0">
                <a:solidFill>
                  <a:srgbClr val="8282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(в ред. Федеральных законов от 21.07.2014 </a:t>
            </a:r>
            <a:r>
              <a:rPr lang="ru-RU" b="0" i="0" u="none" strike="noStrike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N 221-ФЗ</a:t>
            </a:r>
            <a:r>
              <a:rPr lang="ru-RU" b="0" i="0" dirty="0">
                <a:solidFill>
                  <a:srgbClr val="8282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от 12.07.2024 </a:t>
            </a:r>
            <a:r>
              <a:rPr lang="ru-RU" b="0" i="0" u="none" strike="noStrike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N 176-ФЗ</a:t>
            </a:r>
            <a:r>
              <a:rPr lang="ru-RU" b="0" i="0" dirty="0">
                <a:solidFill>
                  <a:srgbClr val="8282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indent="714375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изменений в аттестат, свидетельство либо иной документ, подтверждающий уровень квалификации, в связи с переменой фамилии, имени, отчества -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500 рублей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0" i="0" dirty="0">
                <a:solidFill>
                  <a:srgbClr val="8282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(в ред. Федеральных законов от 21.07.2014 </a:t>
            </a:r>
            <a:r>
              <a:rPr lang="ru-RU" b="0" i="0" u="none" strike="noStrike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N 221-ФЗ</a:t>
            </a:r>
            <a:r>
              <a:rPr lang="ru-RU" b="0" i="0" dirty="0">
                <a:solidFill>
                  <a:srgbClr val="8282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от 12.07.2024 </a:t>
            </a:r>
            <a:r>
              <a:rPr lang="ru-RU" b="0" i="0" u="none" strike="noStrike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N 176-ФЗ</a:t>
            </a:r>
            <a:r>
              <a:rPr lang="ru-RU" b="0" i="0" dirty="0">
                <a:solidFill>
                  <a:srgbClr val="8282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714375"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выдачу дубликата аттестата, свидетельства либо иного документа, подтверждающего уровень квалификации, в связи с его утерей - 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2000 рублей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0" i="0" dirty="0">
                <a:solidFill>
                  <a:srgbClr val="8282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(в ред. Федеральных законов от 21.07.2014 </a:t>
            </a:r>
            <a:r>
              <a:rPr lang="ru-RU" b="0" i="0" u="none" strike="noStrike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N 221-ФЗ</a:t>
            </a:r>
            <a:r>
              <a:rPr lang="ru-RU" b="0" i="0" dirty="0">
                <a:solidFill>
                  <a:srgbClr val="8282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от 12.07.2024 </a:t>
            </a:r>
            <a:r>
              <a:rPr lang="ru-RU" b="0" i="0" u="none" strike="noStrike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N 176-ФЗ</a:t>
            </a:r>
            <a:r>
              <a:rPr lang="ru-RU" b="0" i="0" dirty="0">
                <a:solidFill>
                  <a:srgbClr val="8282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09069097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202225" y="1149787"/>
            <a:ext cx="8816546" cy="2019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400" b="1" cap="all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С 01.01.2025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21.10.2024 N 1416 «О внесении изменений в постановление Правительства Российской Федерации от 13 января 2023 г. N 13» </a:t>
            </a:r>
          </a:p>
          <a:p>
            <a:pPr marL="0" marR="0" lvl="0" indent="0" algn="just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(изменения в Положение об аттестации в области промышленной безопасности, безопасности гидротехнических сооружений, безопасности в сфере электроэнергетики)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8D04F8F-B69A-4A53-A585-4B80F882A476}"/>
              </a:ext>
            </a:extLst>
          </p:cNvPr>
          <p:cNvSpPr/>
          <p:nvPr/>
        </p:nvSpPr>
        <p:spPr>
          <a:xfrm>
            <a:off x="163727" y="3498706"/>
            <a:ext cx="881654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400" b="1" cap="all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С 01.01.2025 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21.10.2024 N 1410 «О внесении изменений в постановление Правительства Российской Федерации 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12 октября 2020 г. N </a:t>
            </a:r>
            <a:r>
              <a:rPr lang="ru-RU" sz="2000" b="0" i="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1661</a:t>
            </a:r>
            <a:r>
              <a:rPr lang="ru-RU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 </a:t>
            </a:r>
          </a:p>
          <a:p>
            <a:pPr marL="0" marR="0" lvl="0" indent="0" algn="just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000" b="0" i="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Положение о лицензировании эксплуатации взрывопожароопасных и химически опасных производственных объектов I, II и III классов опасности)</a:t>
            </a:r>
            <a:endParaRPr lang="ru-RU" sz="2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95760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219950" y="800332"/>
            <a:ext cx="881654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400" b="1" cap="all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С 22.02.2025 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Приказ Ростехнадзора от 29.01.2025 N 30 "Об утверждении Административного регламента Федеральной службы по экологическому, технологическому и атомному надзору по предоставлению государственной услуги "Внесение заключения экспертизы промышленной безопасности в реестр заключений экспертизы промышленной безопасности, а также исключение сведений из указанного реестра" (Зарегистрировано в Минюсте России 10.02.2025 N 81205) </a:t>
            </a:r>
            <a:endParaRPr kumimoji="0" lang="ru-RU" sz="2400" i="0" u="none" strike="noStrike" kern="1200" cap="all" spc="0" normalizeH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4C0D3115-A251-4B50-A2D7-509152B63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32616"/>
              </p:ext>
            </p:extLst>
          </p:nvPr>
        </p:nvGraphicFramePr>
        <p:xfrm>
          <a:off x="1524000" y="3645024"/>
          <a:ext cx="6096000" cy="25650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7880">
                  <a:extLst>
                    <a:ext uri="{9D8B030D-6E8A-4147-A177-3AD203B41FA5}">
                      <a16:colId xmlns:a16="http://schemas.microsoft.com/office/drawing/2014/main" val="2715208438"/>
                    </a:ext>
                  </a:extLst>
                </a:gridCol>
                <a:gridCol w="2096120">
                  <a:extLst>
                    <a:ext uri="{9D8B030D-6E8A-4147-A177-3AD203B41FA5}">
                      <a16:colId xmlns:a16="http://schemas.microsoft.com/office/drawing/2014/main" val="31217234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0803340"/>
                    </a:ext>
                  </a:extLst>
                </a:gridCol>
              </a:tblGrid>
              <a:tr h="7601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ЕПГУ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На бумаге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277697"/>
                  </a:ext>
                </a:extLst>
              </a:tr>
              <a:tr h="535951">
                <a:tc>
                  <a:txBody>
                    <a:bodyPr/>
                    <a:lstStyle/>
                    <a:p>
                      <a:r>
                        <a:rPr lang="ru-RU" dirty="0"/>
                        <a:t>Внесение ЗЭПБ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710434"/>
                  </a:ext>
                </a:extLst>
              </a:tr>
              <a:tr h="553600">
                <a:tc>
                  <a:txBody>
                    <a:bodyPr/>
                    <a:lstStyle/>
                    <a:p>
                      <a:r>
                        <a:rPr lang="ru-RU" dirty="0"/>
                        <a:t>Исключение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110149"/>
                  </a:ext>
                </a:extLst>
              </a:tr>
              <a:tr h="715264">
                <a:tc>
                  <a:txBody>
                    <a:bodyPr/>
                    <a:lstStyle/>
                    <a:p>
                      <a:r>
                        <a:rPr lang="ru-RU" dirty="0"/>
                        <a:t>Исправление ошибок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592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142718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AE3B159-1B18-4B75-ABA3-32ED9B0FB4AC}"/>
              </a:ext>
            </a:extLst>
          </p:cNvPr>
          <p:cNvSpPr/>
          <p:nvPr/>
        </p:nvSpPr>
        <p:spPr>
          <a:xfrm>
            <a:off x="175450" y="1553604"/>
            <a:ext cx="88165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endParaRPr lang="ru-RU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DB82DF-A92F-4C26-A22B-AED7746362D1}"/>
              </a:ext>
            </a:extLst>
          </p:cNvPr>
          <p:cNvSpPr txBox="1"/>
          <p:nvPr/>
        </p:nvSpPr>
        <p:spPr>
          <a:xfrm>
            <a:off x="434793" y="1412776"/>
            <a:ext cx="8208912" cy="3348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25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 использования ЕПГУ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25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круглосуточная доступность;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25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возможность получения услуги из любого удобного места;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25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оперативный и бесконтактный документооборот;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25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прозрачность оказания государственных услуг;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25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повышение качества и оперативности принимаемых решений за счёт обеспечения электронного взаимодействия между ведомствами в процессе оказания государственной услуги.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17D8B1-8D26-45BF-A336-2FCB31D23A00}"/>
              </a:ext>
            </a:extLst>
          </p:cNvPr>
          <p:cNvSpPr txBox="1"/>
          <p:nvPr/>
        </p:nvSpPr>
        <p:spPr>
          <a:xfrm>
            <a:off x="175450" y="5249882"/>
            <a:ext cx="8208912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Справочная информация доступна по ссылке: </a:t>
            </a: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https://www.gosuslugi.ru/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13851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73367</TotalTime>
  <Words>618</Words>
  <Application>Microsoft Office PowerPoint</Application>
  <PresentationFormat>Экран (4:3)</PresentationFormat>
  <Paragraphs>85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Times New Roman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Измайлова Зульфия Наилевна</cp:lastModifiedBy>
  <cp:revision>3035</cp:revision>
  <cp:lastPrinted>2021-04-02T07:24:06Z</cp:lastPrinted>
  <dcterms:created xsi:type="dcterms:W3CDTF">2000-02-02T11:29:10Z</dcterms:created>
  <dcterms:modified xsi:type="dcterms:W3CDTF">2025-02-27T07:29:18Z</dcterms:modified>
</cp:coreProperties>
</file>